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62" r:id="rId6"/>
    <p:sldMasterId id="2147483664" r:id="rId7"/>
    <p:sldMasterId id="2147483666" r:id="rId8"/>
    <p:sldMasterId id="2147483668" r:id="rId9"/>
    <p:sldMasterId id="2147483658" r:id="rId10"/>
    <p:sldMasterId id="2147483660" r:id="rId11"/>
  </p:sldMasterIdLst>
  <p:notesMasterIdLst>
    <p:notesMasterId r:id="rId24"/>
  </p:notesMasterIdLst>
  <p:sldIdLst>
    <p:sldId id="258" r:id="rId12"/>
    <p:sldId id="265" r:id="rId13"/>
    <p:sldId id="267" r:id="rId14"/>
    <p:sldId id="272" r:id="rId15"/>
    <p:sldId id="268" r:id="rId16"/>
    <p:sldId id="275" r:id="rId17"/>
    <p:sldId id="269" r:id="rId18"/>
    <p:sldId id="276" r:id="rId19"/>
    <p:sldId id="270" r:id="rId20"/>
    <p:sldId id="278" r:id="rId21"/>
    <p:sldId id="271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7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1"/>
    <p:restoredTop sz="94607"/>
  </p:normalViewPr>
  <p:slideViewPr>
    <p:cSldViewPr snapToGrid="0" snapToObjects="1">
      <p:cViewPr varScale="1">
        <p:scale>
          <a:sx n="142" d="100"/>
          <a:sy n="142" d="100"/>
        </p:scale>
        <p:origin x="5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C48E28-C513-D245-BD18-855218A9AA48}" type="datetimeFigureOut">
              <a:rPr lang="en-US" smtClean="0"/>
              <a:t>12/11/24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423E2-828D-3047-B3F0-572BB04209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36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comment on why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423E2-828D-3047-B3F0-572BB04209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15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</a:t>
            </a:r>
            <a:r>
              <a:rPr lang="en-US" dirty="0" err="1"/>
              <a:t>perspectiveShift</a:t>
            </a:r>
            <a:r>
              <a:rPr lang="en-US" dirty="0"/>
              <a:t> and writing my own convolution function in the commentary section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3423E2-828D-3047-B3F0-572BB04209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64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2">
            <a:extLst>
              <a:ext uri="{FF2B5EF4-FFF2-40B4-BE49-F238E27FC236}">
                <a16:creationId xmlns:a16="http://schemas.microsoft.com/office/drawing/2014/main" id="{EFC7F0B6-5A94-7A47-B8B7-529895B2F1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89403"/>
            <a:ext cx="12192000" cy="9909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SUBTITLE/TAGLINE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D8B1714-DF3C-5345-9DD3-C5369E2DB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468413"/>
            <a:ext cx="12192000" cy="977461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6310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B570-A22B-364A-BC03-3BB3B78D64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54EEC-7753-244F-8D3C-769C76331F4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091996-96B2-6641-9C3A-19B599FBC5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4841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274C"/>
                </a:solidFill>
              </a:defRPr>
            </a:lvl1pPr>
          </a:lstStyle>
          <a:p>
            <a:fld id="{C1E98028-C120-C94E-94C2-6A0D2C6AE1BF}" type="datetimeFigureOut">
              <a:rPr lang="en-US" smtClean="0"/>
              <a:pPr/>
              <a:t>12/11/24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1DD7E6-BDAB-834D-90A8-C8840717F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9144000" cy="24710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24FE1-7233-704B-B440-C106C8BD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74372"/>
            <a:ext cx="1135117" cy="247103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B72E91CA-9B22-2844-8E94-2A762C5288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479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006319C-FB51-7D4F-9010-D3E341FD93E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BEB4F3FB-316E-BF42-B96D-CD437FB415A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3C2B277D-F96E-B345-902E-21599F3EEC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166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274C"/>
                </a:solidFill>
              </a:defRPr>
            </a:lvl1pPr>
          </a:lstStyle>
          <a:p>
            <a:fld id="{C1E98028-C120-C94E-94C2-6A0D2C6AE1BF}" type="datetimeFigureOut">
              <a:rPr lang="en-US" smtClean="0"/>
              <a:pPr/>
              <a:t>12/11/24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E2F86664-394E-F64E-B476-E1615CC0D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7819697" cy="24710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9409317-4804-114E-BBC9-749ADE2AF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474372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274C"/>
                </a:solidFill>
              </a:defRPr>
            </a:lvl1pPr>
          </a:lstStyle>
          <a:p>
            <a:fld id="{B72E91CA-9B22-2844-8E94-2A762C5288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874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239D1-55F5-B545-B3C1-D2779C975C9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3005958"/>
            <a:ext cx="12192000" cy="1407894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83E85C-23C4-9D49-A616-F1EFF90A3B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89403"/>
            <a:ext cx="12192000" cy="9909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2255427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8AC0B3B-0651-0941-A1FA-9888F8C21B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3005958"/>
            <a:ext cx="12192000" cy="1407894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Title Slide 3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9C69A87-9049-B547-A73E-B8B4DF77F59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89403"/>
            <a:ext cx="12192000" cy="9909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255975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7920D87-571D-CC4B-B389-D3610F6FE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665522"/>
            <a:ext cx="12191999" cy="1736944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Title Slide 4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A97885D-6546-714E-B343-8B08B239D24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89403"/>
            <a:ext cx="12192000" cy="9909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2516807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6B6FD4-9028-7F40-BB72-29574A6E69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3005958"/>
            <a:ext cx="12192000" cy="1407894"/>
          </a:xfrm>
          <a:prstGeom prst="rect">
            <a:avLst/>
          </a:prstGeom>
        </p:spPr>
        <p:txBody>
          <a:bodyPr anchor="b"/>
          <a:lstStyle>
            <a:lvl1pPr algn="ctr">
              <a:defRPr sz="4800" b="1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Title Slide 5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68E8998-340B-5044-BF2F-35289E5DDA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989403"/>
            <a:ext cx="12192000" cy="99098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rgbClr val="00274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SUBTITLE/TAGLINE</a:t>
            </a:r>
          </a:p>
        </p:txBody>
      </p:sp>
    </p:spTree>
    <p:extLst>
      <p:ext uri="{BB962C8B-B14F-4D97-AF65-F5344CB8AC3E}">
        <p14:creationId xmlns:p14="http://schemas.microsoft.com/office/powerpoint/2010/main" val="490143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9032E25-2363-5343-A306-954E3827CE3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573A1B3-25CF-C244-9A9F-F0AD140606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135158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11FECBE-7F2E-A244-8F06-AF3BB9BB365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4E4369A-837A-B34E-AB83-109EFB99D88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1C186C50-8FFD-7347-8887-535491AC5A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166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1E98028-C120-C94E-94C2-6A0D2C6AE1BF}" type="datetimeFigureOut">
              <a:rPr lang="en-US" smtClean="0"/>
              <a:pPr/>
              <a:t>12/11/24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E9C16E7-4A5A-4B4E-BA20-0C4254836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7819697" cy="2471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77279D-D2B1-9448-9829-8902CDD5D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474372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72E91CA-9B22-2844-8E94-2A762C5288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698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8D98944-5FB2-7641-BA8C-3BC8B879FB4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355108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A2AF28D-B86D-764D-8A6F-60792F83E6E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542009"/>
            <a:ext cx="9144000" cy="459603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23C805C-5779-B140-967F-711AD0F23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93166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1E98028-C120-C94E-94C2-6A0D2C6AE1BF}" type="datetimeFigureOut">
              <a:rPr lang="en-US" smtClean="0"/>
              <a:pPr/>
              <a:t>12/11/24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062160A3-3C78-164A-80CF-088B67773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7819697" cy="247103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F522088-8007-C54F-BAFD-E38F1BC5C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8000" y="6474372"/>
            <a:ext cx="1135117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72E91CA-9B22-2844-8E94-2A762C5288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662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0B368A2-AC66-FE4A-8EC8-E3E30573AE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75522"/>
            <a:ext cx="9144000" cy="864092"/>
          </a:xfrm>
          <a:prstGeom prst="rect">
            <a:avLst/>
          </a:prstGeom>
        </p:spPr>
        <p:txBody>
          <a:bodyPr anchor="b"/>
          <a:lstStyle>
            <a:lvl1pPr algn="l">
              <a:defRPr sz="4800" b="1">
                <a:solidFill>
                  <a:srgbClr val="00274C"/>
                </a:solidFill>
              </a:defRPr>
            </a:lvl1pPr>
          </a:lstStyle>
          <a:p>
            <a:r>
              <a:rPr lang="en-US" dirty="0"/>
              <a:t>Headline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A72228A-5E29-C145-80EF-434C7B772C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870841"/>
            <a:ext cx="9144000" cy="426719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Content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9E35023-709E-1C4A-8278-01DEE805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014841" y="6474372"/>
            <a:ext cx="974834" cy="247103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00274C"/>
                </a:solidFill>
              </a:defRPr>
            </a:lvl1pPr>
          </a:lstStyle>
          <a:p>
            <a:fld id="{C1E98028-C120-C94E-94C2-6A0D2C6AE1BF}" type="datetimeFigureOut">
              <a:rPr lang="en-US" smtClean="0"/>
              <a:pPr/>
              <a:t>12/11/24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0177154-BAF0-BD41-9F12-EA6B5F88B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474372"/>
            <a:ext cx="9144000" cy="247103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D350143E-FE8D-7C42-8AED-C584C1C21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88883" y="6474372"/>
            <a:ext cx="1135117" cy="247103"/>
          </a:xfrm>
          <a:prstGeom prst="rect">
            <a:avLst/>
          </a:prstGeom>
        </p:spPr>
        <p:txBody>
          <a:bodyPr/>
          <a:lstStyle>
            <a:lvl1pPr algn="l">
              <a:defRPr sz="1200">
                <a:solidFill>
                  <a:srgbClr val="00274C"/>
                </a:solidFill>
              </a:defRPr>
            </a:lvl1pPr>
          </a:lstStyle>
          <a:p>
            <a:fld id="{B72E91CA-9B22-2844-8E94-2A762C5288E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844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AFA15C-67E7-D849-A741-5217D3B715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AE62F6-F32B-C941-8525-B0036D21089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30800" y="720890"/>
            <a:ext cx="1930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8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F7407B-BDEC-6E4B-A6EE-D9480A01E2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53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7A5AFCB-4427-7648-906B-B22FE1ABE7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98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5755742-0700-034C-B4AE-306C657BF8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076D48-578B-E44B-A42E-714FD8BD895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30800" y="720890"/>
            <a:ext cx="1930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64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26AE793-216F-9043-A865-4A7387AA81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860" b="47968"/>
          <a:stretch/>
        </p:blipFill>
        <p:spPr>
          <a:xfrm>
            <a:off x="0" y="4445876"/>
            <a:ext cx="12192000" cy="24121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A1A8D0-A3C8-B248-8599-C115BE86BC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130800" y="720890"/>
            <a:ext cx="1930400" cy="205740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C2826E-A3E5-7747-897A-4D24F311CB33}"/>
              </a:ext>
            </a:extLst>
          </p:cNvPr>
          <p:cNvCxnSpPr>
            <a:cxnSpLocks/>
          </p:cNvCxnSpPr>
          <p:nvPr userDrawn="1"/>
        </p:nvCxnSpPr>
        <p:spPr>
          <a:xfrm>
            <a:off x="0" y="4445876"/>
            <a:ext cx="121920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F62719F2-9F25-264A-A7EB-37BBAC79DE4E}"/>
              </a:ext>
            </a:extLst>
          </p:cNvPr>
          <p:cNvSpPr txBox="1">
            <a:spLocks/>
          </p:cNvSpPr>
          <p:nvPr userDrawn="1"/>
        </p:nvSpPr>
        <p:spPr>
          <a:xfrm>
            <a:off x="1524000" y="3005958"/>
            <a:ext cx="9144000" cy="1407894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Title Slide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59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D28CFBB-05A1-0D4C-BAEF-C1396714FC35}"/>
              </a:ext>
            </a:extLst>
          </p:cNvPr>
          <p:cNvSpPr/>
          <p:nvPr userDrawn="1"/>
        </p:nvSpPr>
        <p:spPr>
          <a:xfrm>
            <a:off x="0" y="4445876"/>
            <a:ext cx="12192000" cy="2412124"/>
          </a:xfrm>
          <a:prstGeom prst="rect">
            <a:avLst/>
          </a:prstGeom>
          <a:solidFill>
            <a:srgbClr val="002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B21C43-EF3E-6740-B05D-A420238469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30800" y="720890"/>
            <a:ext cx="1930400" cy="2057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214D7EA-B9D7-E440-914A-16FF19E03683}"/>
              </a:ext>
            </a:extLst>
          </p:cNvPr>
          <p:cNvCxnSpPr>
            <a:cxnSpLocks/>
          </p:cNvCxnSpPr>
          <p:nvPr userDrawn="1"/>
        </p:nvCxnSpPr>
        <p:spPr>
          <a:xfrm>
            <a:off x="0" y="4445876"/>
            <a:ext cx="121920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8644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64DC30-33F2-914A-85DA-D78716190C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30800" y="720890"/>
            <a:ext cx="1930400" cy="2057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90F6DA-EA76-C84A-B8B9-B99EFAAB62A9}"/>
              </a:ext>
            </a:extLst>
          </p:cNvPr>
          <p:cNvCxnSpPr>
            <a:cxnSpLocks/>
          </p:cNvCxnSpPr>
          <p:nvPr userDrawn="1"/>
        </p:nvCxnSpPr>
        <p:spPr>
          <a:xfrm>
            <a:off x="0" y="4445876"/>
            <a:ext cx="121920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232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A444A1-CF09-3B4A-BCB2-1DA487F87C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65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CDAB1EC-0489-EA49-8E53-4995A99E3C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982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99E5877-559A-F243-8967-3F1F8DC826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22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AD707EE-9733-844D-B774-2267A7C3D8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T0vU4-qSvDE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apers.neurips.cc/paper/9015-pytorch-an-imperative-style-high-performance-deep-" TargetMode="External"/><Relationship Id="rId2" Type="http://schemas.openxmlformats.org/officeDocument/2006/relationships/hyperlink" Target="https://doi.org/10.1016/j.gltp.2022.04.020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DE399636-8B16-FE4D-9D6B-C348C2493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89403"/>
            <a:ext cx="12192000" cy="1734126"/>
          </a:xfrm>
        </p:spPr>
        <p:txBody>
          <a:bodyPr/>
          <a:lstStyle/>
          <a:p>
            <a:r>
              <a:rPr lang="en-US" dirty="0"/>
              <a:t>Joseph Lynch (</a:t>
            </a:r>
            <a:r>
              <a:rPr lang="en-US" dirty="0" err="1"/>
              <a:t>lynchjo</a:t>
            </a:r>
            <a:r>
              <a:rPr lang="en-US" dirty="0"/>
              <a:t>, 11442632)</a:t>
            </a:r>
          </a:p>
          <a:p>
            <a:r>
              <a:rPr lang="en-US" dirty="0"/>
              <a:t>Link to Recording:</a:t>
            </a:r>
          </a:p>
          <a:p>
            <a:r>
              <a:rPr lang="en-US" dirty="0">
                <a:hlinkClick r:id="rId2"/>
              </a:rPr>
              <a:t>https://youtu.be/T0vU4-qSvDE</a:t>
            </a:r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849745-F5BE-9846-8672-8C653C7A88C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EECS 453 Final Project Presentation</a:t>
            </a:r>
          </a:p>
        </p:txBody>
      </p:sp>
    </p:spTree>
    <p:extLst>
      <p:ext uri="{BB962C8B-B14F-4D97-AF65-F5344CB8AC3E}">
        <p14:creationId xmlns:p14="http://schemas.microsoft.com/office/powerpoint/2010/main" val="2108357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1326-B352-5F41-A5B6-442B2BC61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340" y="287914"/>
            <a:ext cx="10345271" cy="864092"/>
          </a:xfrm>
        </p:spPr>
        <p:txBody>
          <a:bodyPr/>
          <a:lstStyle/>
          <a:p>
            <a:r>
              <a:rPr lang="en-US" dirty="0"/>
              <a:t>Results – Challenges and Limitations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2145A-2433-8346-A3E8-7AE9FFB00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41" y="1299962"/>
            <a:ext cx="9144000" cy="4596031"/>
          </a:xfrm>
        </p:spPr>
        <p:txBody>
          <a:bodyPr/>
          <a:lstStyle/>
          <a:p>
            <a:r>
              <a:rPr lang="en-US" dirty="0"/>
              <a:t>Aforementioned deviation from planned model architecture</a:t>
            </a:r>
          </a:p>
          <a:p>
            <a:endParaRPr lang="en-US" dirty="0"/>
          </a:p>
          <a:p>
            <a:r>
              <a:rPr lang="en-US" dirty="0"/>
              <a:t>Creating datasets is labor intensive</a:t>
            </a:r>
          </a:p>
          <a:p>
            <a:r>
              <a:rPr lang="en-US" dirty="0"/>
              <a:t>	- augmentations applied beforehand a new images are saved</a:t>
            </a:r>
          </a:p>
          <a:p>
            <a:endParaRPr lang="en-US" dirty="0"/>
          </a:p>
          <a:p>
            <a:r>
              <a:rPr lang="en-US" dirty="0"/>
              <a:t>Limited number of augmentations</a:t>
            </a:r>
          </a:p>
        </p:txBody>
      </p:sp>
    </p:spTree>
    <p:extLst>
      <p:ext uri="{BB962C8B-B14F-4D97-AF65-F5344CB8AC3E}">
        <p14:creationId xmlns:p14="http://schemas.microsoft.com/office/powerpoint/2010/main" val="1522037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1326-B352-5F41-A5B6-442B2BC61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341" y="287914"/>
            <a:ext cx="9144000" cy="864092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2145A-2433-8346-A3E8-7AE9FFB00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41" y="1299962"/>
            <a:ext cx="9144000" cy="4596031"/>
          </a:xfrm>
        </p:spPr>
        <p:txBody>
          <a:bodyPr/>
          <a:lstStyle/>
          <a:p>
            <a:r>
              <a:rPr lang="en-US" dirty="0"/>
              <a:t>The best performing augmentation compositions were the pixel-based methods and Geometric 1. </a:t>
            </a:r>
          </a:p>
          <a:p>
            <a:endParaRPr lang="en-US" dirty="0"/>
          </a:p>
          <a:p>
            <a:r>
              <a:rPr lang="en-US" dirty="0"/>
              <a:t>None of the compositions performed better than </a:t>
            </a:r>
            <a:r>
              <a:rPr lang="en-US" dirty="0" err="1"/>
              <a:t>unaugmented</a:t>
            </a:r>
            <a:r>
              <a:rPr lang="en-US" dirty="0"/>
              <a:t> training with only Pixel 2 equaling the </a:t>
            </a:r>
            <a:r>
              <a:rPr lang="en-US" dirty="0" err="1"/>
              <a:t>unaugmented</a:t>
            </a:r>
            <a:r>
              <a:rPr lang="en-US" dirty="0"/>
              <a:t> performance.</a:t>
            </a:r>
          </a:p>
          <a:p>
            <a:endParaRPr lang="en-US" dirty="0"/>
          </a:p>
          <a:p>
            <a:r>
              <a:rPr lang="en-US" dirty="0"/>
              <a:t>The mixed compositions performed the worst by a significant margin</a:t>
            </a:r>
          </a:p>
        </p:txBody>
      </p:sp>
    </p:spTree>
    <p:extLst>
      <p:ext uri="{BB962C8B-B14F-4D97-AF65-F5344CB8AC3E}">
        <p14:creationId xmlns:p14="http://schemas.microsoft.com/office/powerpoint/2010/main" val="446201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1326-B352-5F41-A5B6-442B2BC61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341" y="287914"/>
            <a:ext cx="9144000" cy="864092"/>
          </a:xfrm>
        </p:spPr>
        <p:txBody>
          <a:bodyPr/>
          <a:lstStyle/>
          <a:p>
            <a:r>
              <a:rPr lang="en-US" dirty="0"/>
              <a:t>Bibliography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2145A-2433-8346-A3E8-7AE9FFB00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41" y="1299962"/>
            <a:ext cx="9144000" cy="4596031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Shorten, C.,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Khoshgoftaar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T.M. A survey on Image Data Augmentation for Deep Learning. J Big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6, 60 (2019). https://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doi.org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/10.1186/s40537-019-0197-0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Ronneberger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O., Fischer, P., &amp;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Brox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T. (2015). U-net: Convolutional networks for biomedical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image segmentation. In Medical image computing and computer-assisted intervention–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MICCAI 2015: 18th international conference, Munich, Germany, October 5-9, 2015,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proceedings, part III 18 (pp. 234-241). Springer International Publishing.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Deng, L. (2012). The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mnist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database of handwritten digit images for machine learning research.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IEEE Signal Processing Magazine, 29(6), 141–142.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Kiran Maharana,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Surajit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Mondal,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Bhushankumar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Nemade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 review: Data pre-processing and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data augmentation techniques, Global Transitions Proceedings, Volume 3, Issue 1, 2022,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Pages 91-99, ISSN 2666-285X, </a:t>
            </a:r>
            <a:r>
              <a:rPr lang="en-US" sz="10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2"/>
              </a:rPr>
              <a:t>https://doi.org/10.1016/j.gltp.2022.04.020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A.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Mikołajczyk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and M.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Grochowski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"Data augmentation for improving deep learning in image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classification problem," 2018 International Interdisciplinary PhD Workshop (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IIPhDW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),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Świnouście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Poland, 2018, pp. 117-122,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doi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10.1109/IIPHDW.2018.8388338. keywords: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{Image color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analysis;Machine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learning;Lesions;Image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classification;Neural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networks;Cancer;Task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analysis;Machine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learning;style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transfer;data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augmentation;deep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learning;medical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imaging},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Ronneberger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O., Fischer, P., &amp;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Brox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T. (2015). U-net: Convolutional networks for biomedical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image segmentation. In Medical image computing and computer-assisted intervention–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MICCAI 2015: 18th international conference, Munich, Germany, October 5-9, 2015,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proceedings, part III 18 (pp. 234-241). Springer International Publishing.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7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Paszke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A., Gross, S., Massa, F.,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Lerer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A., Bradbury, J., Chanan, G., …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Chintala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S. (2019).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PyTorch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 Imperative Style, High-Performance Deep Learning Library. In Advances in Neural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Information Processing Systems 32 (pp. 8024–8035). Curran Associates, Inc. Retrieved from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http://papers.neurips.cc/paper/9015-pytorch-an-imperative-style-high-performance-deep-</a:t>
            </a:r>
            <a:endParaRPr lang="en-US" sz="1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learning-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library.pdf</a:t>
            </a:r>
            <a:endParaRPr lang="en-US" sz="1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8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Pauli Virtanen, Ralf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Gommers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Travis E. Oliphant, Matt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Haberland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Tyler Reddy, David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Cournapeau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Evgeni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Burovski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Pearu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Peterson, Warren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Weckesser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Jonathan Bright,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Stéfan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J.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van der Walt, Matthew Brett, Joshua Wilson, K. Jarrod Millman, Nikolay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Mayorov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Andrew R.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J. Nelson, Eric Jones, Robert Kern, Eric Larson, CJ Carey, İlhan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Polat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Yu Feng, Eric W. Moore,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Jake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VanderPlas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Denis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Laxalde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Josef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Perktold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Robert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Cimrman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Ian Henriksen, E.A.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Quintero, Charles R Harris, Anne M. Archibald, Antônio H. Ribeiro, Fabian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Pedregosa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Paul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van </a:t>
            </a:r>
            <a:r>
              <a:rPr lang="en-US" sz="10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Mulbregt</a:t>
            </a: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and SciPy 1.0 Contributors. (2020) SciPy 1.0: Fundamental Algorithms for 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Scientific Computing in Python. Nature Methods, 17(3), 261-272. DOI: 10.1038/s41592-019-</a:t>
            </a:r>
          </a:p>
          <a:p>
            <a:pPr marL="0" marR="0" indent="457200">
              <a:spcBef>
                <a:spcPts val="0"/>
              </a:spcBef>
              <a:spcAft>
                <a:spcPts val="0"/>
              </a:spcAft>
            </a:pPr>
            <a:r>
              <a:rPr lang="en-US" sz="10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0686-2.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20688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1326-B352-5F41-A5B6-442B2BC61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341" y="287914"/>
            <a:ext cx="9144000" cy="864092"/>
          </a:xfrm>
        </p:spPr>
        <p:txBody>
          <a:bodyPr/>
          <a:lstStyle/>
          <a:p>
            <a:r>
              <a:rPr lang="en-US" dirty="0"/>
              <a:t>Problem Definition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2145A-2433-8346-A3E8-7AE9FFB00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41" y="1299962"/>
            <a:ext cx="9144000" cy="4596031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Data augmentation is a powerful tool for image segmentation and classification tasks and can improve training efficacy and model generalizability</a:t>
            </a:r>
            <a:r>
              <a:rPr lang="en-US" baseline="30000" dirty="0"/>
              <a:t>1</a:t>
            </a:r>
            <a:br>
              <a:rPr lang="en-US" dirty="0"/>
            </a:br>
            <a:r>
              <a:rPr lang="en-US" sz="1400" dirty="0"/>
              <a:t> 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There are countless augmentation methods from simple geometric transformation to normalization and even intentionally adding noise</a:t>
            </a:r>
            <a:br>
              <a:rPr lang="en-US" dirty="0"/>
            </a:br>
            <a:r>
              <a:rPr lang="en-US" sz="1400" dirty="0"/>
              <a:t> 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In this project I sought out the answer to the following:</a:t>
            </a:r>
            <a:br>
              <a:rPr lang="en-US" dirty="0"/>
            </a:br>
            <a:r>
              <a:rPr lang="en-US" sz="600" dirty="0"/>
              <a:t> </a:t>
            </a:r>
            <a:r>
              <a:rPr lang="en-US" sz="300" dirty="0"/>
              <a:t> </a:t>
            </a:r>
            <a:br>
              <a:rPr lang="en-US" dirty="0"/>
            </a:br>
            <a:r>
              <a:rPr lang="en-US" dirty="0"/>
              <a:t>“What data augmentation methods (or combination of methods) is most effective?”</a:t>
            </a:r>
            <a:br>
              <a:rPr lang="en-US" dirty="0"/>
            </a:br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09AFA3-95B9-1D72-BE1D-77AE4E96A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570" y="4567288"/>
            <a:ext cx="3618860" cy="14766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DD2BD4-E294-CB69-4716-2B5188F03CCE}"/>
              </a:ext>
            </a:extLst>
          </p:cNvPr>
          <p:cNvSpPr txBox="1"/>
          <p:nvPr/>
        </p:nvSpPr>
        <p:spPr>
          <a:xfrm>
            <a:off x="5483492" y="6043949"/>
            <a:ext cx="1225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Lecture 2, slide 92</a:t>
            </a:r>
          </a:p>
        </p:txBody>
      </p:sp>
    </p:spTree>
    <p:extLst>
      <p:ext uri="{BB962C8B-B14F-4D97-AF65-F5344CB8AC3E}">
        <p14:creationId xmlns:p14="http://schemas.microsoft.com/office/powerpoint/2010/main" val="3949104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1326-B352-5F41-A5B6-442B2BC61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341" y="287914"/>
            <a:ext cx="9144000" cy="864092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2145A-2433-8346-A3E8-7AE9FFB00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41" y="1299962"/>
            <a:ext cx="9144000" cy="4596031"/>
          </a:xfrm>
        </p:spPr>
        <p:txBody>
          <a:bodyPr/>
          <a:lstStyle/>
          <a:p>
            <a:r>
              <a:rPr lang="en-US" dirty="0"/>
              <a:t>Part 1: Create 10 different data augmentation techniques from scratch: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Part 2: Write a UNET model to classify samples from the MNIST dataset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	that have been augmented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All work was done in python using NumPy and Random for creating the listed augmentation. </a:t>
            </a:r>
            <a:r>
              <a:rPr lang="en-US" dirty="0" err="1"/>
              <a:t>PyTorch</a:t>
            </a:r>
            <a:r>
              <a:rPr lang="en-US" dirty="0"/>
              <a:t> was used to create the model and </a:t>
            </a:r>
            <a:r>
              <a:rPr lang="en-US" dirty="0" err="1"/>
              <a:t>dataloaders</a:t>
            </a: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616676-699C-0587-9C26-86951AE9C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134676"/>
              </p:ext>
            </p:extLst>
          </p:nvPr>
        </p:nvGraphicFramePr>
        <p:xfrm>
          <a:off x="2626659" y="1719072"/>
          <a:ext cx="5146547" cy="137160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10770">
                  <a:extLst>
                    <a:ext uri="{9D8B030D-6E8A-4147-A177-3AD203B41FA5}">
                      <a16:colId xmlns:a16="http://schemas.microsoft.com/office/drawing/2014/main" val="4271258289"/>
                    </a:ext>
                  </a:extLst>
                </a:gridCol>
                <a:gridCol w="2312618">
                  <a:extLst>
                    <a:ext uri="{9D8B030D-6E8A-4147-A177-3AD203B41FA5}">
                      <a16:colId xmlns:a16="http://schemas.microsoft.com/office/drawing/2014/main" val="1597284856"/>
                    </a:ext>
                  </a:extLst>
                </a:gridCol>
                <a:gridCol w="450316">
                  <a:extLst>
                    <a:ext uri="{9D8B030D-6E8A-4147-A177-3AD203B41FA5}">
                      <a16:colId xmlns:a16="http://schemas.microsoft.com/office/drawing/2014/main" val="2899770722"/>
                    </a:ext>
                  </a:extLst>
                </a:gridCol>
                <a:gridCol w="1972843">
                  <a:extLst>
                    <a:ext uri="{9D8B030D-6E8A-4147-A177-3AD203B41FA5}">
                      <a16:colId xmlns:a16="http://schemas.microsoft.com/office/drawing/2014/main" val="1406033141"/>
                    </a:ext>
                  </a:extLst>
                </a:gridCol>
              </a:tblGrid>
              <a:tr h="23228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1.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Horizontal Flip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6.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Crop and Paste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784566"/>
                  </a:ext>
                </a:extLst>
              </a:tr>
              <a:tr h="2619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2.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Vertical Flip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7.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Gaussian Blur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1681503"/>
                  </a:ext>
                </a:extLst>
              </a:tr>
              <a:tr h="2619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3.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Rotation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8.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Gaussian Noise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9679513"/>
                  </a:ext>
                </a:extLst>
              </a:tr>
              <a:tr h="2619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4.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Perspective Shift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9.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Adjust Sharpness</a:t>
                      </a:r>
                      <a:endParaRPr lang="en-US" sz="20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2506716"/>
                  </a:ext>
                </a:extLst>
              </a:tr>
              <a:tr h="26196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5.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Crop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10.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Adjust Brightness</a:t>
                      </a:r>
                      <a:endParaRPr lang="en-US" sz="20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6070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7662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1326-B352-5F41-A5B6-442B2BC61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341" y="287914"/>
            <a:ext cx="9144000" cy="864092"/>
          </a:xfrm>
        </p:spPr>
        <p:txBody>
          <a:bodyPr/>
          <a:lstStyle/>
          <a:p>
            <a:r>
              <a:rPr lang="en-US" dirty="0"/>
              <a:t>Methods – Augmentations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2145A-2433-8346-A3E8-7AE9FFB00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41" y="1299962"/>
            <a:ext cx="7868724" cy="4596031"/>
          </a:xfrm>
        </p:spPr>
        <p:txBody>
          <a:bodyPr/>
          <a:lstStyle/>
          <a:p>
            <a:r>
              <a:rPr lang="en-US" dirty="0"/>
              <a:t>Augmentation techniques were classified into two categories: geometric and pixel-based.</a:t>
            </a:r>
          </a:p>
          <a:p>
            <a:endParaRPr lang="en-US" dirty="0"/>
          </a:p>
          <a:p>
            <a:r>
              <a:rPr lang="en-US" dirty="0"/>
              <a:t>All augmentations were defined as methods with a “Compose” class that allows a user to apply any combination of the augmentations sequentially to an input image</a:t>
            </a:r>
          </a:p>
          <a:p>
            <a:endParaRPr lang="en-US" dirty="0"/>
          </a:p>
          <a:p>
            <a:r>
              <a:rPr lang="en-US" dirty="0"/>
              <a:t>Commentary:</a:t>
            </a:r>
          </a:p>
          <a:p>
            <a:r>
              <a:rPr lang="en-US" dirty="0"/>
              <a:t>	- There was a wide range of difficulty in creating the	</a:t>
            </a:r>
          </a:p>
          <a:p>
            <a:pPr>
              <a:spcBef>
                <a:spcPts val="0"/>
              </a:spcBef>
            </a:pPr>
            <a:r>
              <a:rPr lang="en-US" dirty="0"/>
              <a:t>	 different augmentations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71FC0-DDDF-B726-28DE-DC94B281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761" y="821073"/>
            <a:ext cx="3976879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57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1326-B352-5F41-A5B6-442B2BC61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341" y="287914"/>
            <a:ext cx="9144000" cy="864092"/>
          </a:xfrm>
        </p:spPr>
        <p:txBody>
          <a:bodyPr/>
          <a:lstStyle/>
          <a:p>
            <a:r>
              <a:rPr lang="en-US" dirty="0"/>
              <a:t>Methods – The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2145A-2433-8346-A3E8-7AE9FFB00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41" y="1299962"/>
            <a:ext cx="9144000" cy="4596031"/>
          </a:xfrm>
        </p:spPr>
        <p:txBody>
          <a:bodyPr/>
          <a:lstStyle/>
          <a:p>
            <a:r>
              <a:rPr lang="en-US" dirty="0"/>
              <a:t>The model built had a 2D convolution layer followed by 2 linear layers. The </a:t>
            </a:r>
            <a:r>
              <a:rPr lang="en-US" dirty="0" err="1"/>
              <a:t>ReLu</a:t>
            </a:r>
            <a:r>
              <a:rPr lang="en-US" dirty="0"/>
              <a:t> activation function was used between each layer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model built differs from the one described in the method...</a:t>
            </a:r>
          </a:p>
          <a:p>
            <a:r>
              <a:rPr lang="en-US" dirty="0"/>
              <a:t>	- Use case</a:t>
            </a:r>
          </a:p>
          <a:p>
            <a:r>
              <a:rPr lang="en-US" dirty="0"/>
              <a:t>	- Computational resources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A95E2-3FA3-C76F-7A33-4554B0F42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337" y="2106846"/>
            <a:ext cx="2042922" cy="171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82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1326-B352-5F41-A5B6-442B2BC61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341" y="287914"/>
            <a:ext cx="9144000" cy="864092"/>
          </a:xfrm>
        </p:spPr>
        <p:txBody>
          <a:bodyPr/>
          <a:lstStyle/>
          <a:p>
            <a:r>
              <a:rPr lang="en-US" dirty="0"/>
              <a:t>Methods – 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22145A-2433-8346-A3E8-7AE9FFB001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41" y="1299962"/>
            <a:ext cx="8484916" cy="4596031"/>
          </a:xfrm>
        </p:spPr>
        <p:txBody>
          <a:bodyPr/>
          <a:lstStyle/>
          <a:p>
            <a:r>
              <a:rPr lang="en-US" dirty="0"/>
              <a:t>The following compositions of augmentations were used to train the model on 1000 MNIST samples: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random 90/10 training/validation split was used for the training dataset. Training was run for 25 epochs. </a:t>
            </a:r>
          </a:p>
          <a:p>
            <a:endParaRPr lang="en-US" dirty="0"/>
          </a:p>
          <a:p>
            <a:r>
              <a:rPr lang="en-US" dirty="0"/>
              <a:t>After each epoch, the model was evaluated on a 1000 sample test dataset.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88582BC-147E-5339-42A7-B9D976526D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532672"/>
              </p:ext>
            </p:extLst>
          </p:nvPr>
        </p:nvGraphicFramePr>
        <p:xfrm>
          <a:off x="2688336" y="1966468"/>
          <a:ext cx="5138928" cy="17602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6488">
                  <a:extLst>
                    <a:ext uri="{9D8B030D-6E8A-4147-A177-3AD203B41FA5}">
                      <a16:colId xmlns:a16="http://schemas.microsoft.com/office/drawing/2014/main" val="3126621043"/>
                    </a:ext>
                  </a:extLst>
                </a:gridCol>
                <a:gridCol w="4282440">
                  <a:extLst>
                    <a:ext uri="{9D8B030D-6E8A-4147-A177-3AD203B41FA5}">
                      <a16:colId xmlns:a16="http://schemas.microsoft.com/office/drawing/2014/main" val="1294768564"/>
                    </a:ext>
                  </a:extLst>
                </a:gridCol>
              </a:tblGrid>
              <a:tr h="209804">
                <a:tc>
                  <a:txBody>
                    <a:bodyPr/>
                    <a:lstStyle/>
                    <a:p>
                      <a:r>
                        <a:rPr lang="en-US" sz="1050" dirty="0"/>
                        <a:t>Geometric 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Vertical flip, horizontal flip, rotate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0378688"/>
                  </a:ext>
                </a:extLst>
              </a:tr>
              <a:tr h="213868">
                <a:tc>
                  <a:txBody>
                    <a:bodyPr/>
                    <a:lstStyle/>
                    <a:p>
                      <a:r>
                        <a:rPr lang="en-US" sz="1050" dirty="0"/>
                        <a:t>Geometric 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Perspective shift, crop+resize, crop+paste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860930"/>
                  </a:ext>
                </a:extLst>
              </a:tr>
              <a:tr h="227076">
                <a:tc>
                  <a:txBody>
                    <a:bodyPr/>
                    <a:lstStyle/>
                    <a:p>
                      <a:r>
                        <a:rPr lang="en-US" sz="1050" dirty="0"/>
                        <a:t>Pixel 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Gaussian noise, adjust brightness, Gaussian blur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984844"/>
                  </a:ext>
                </a:extLst>
              </a:tr>
              <a:tr h="203708">
                <a:tc>
                  <a:txBody>
                    <a:bodyPr/>
                    <a:lstStyle/>
                    <a:p>
                      <a:r>
                        <a:rPr lang="en-US" sz="1050" dirty="0"/>
                        <a:t>Pixel 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Adjust sharpness, adjust brightness, Gaussian Noise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4014269"/>
                  </a:ext>
                </a:extLst>
              </a:tr>
              <a:tr h="171196">
                <a:tc>
                  <a:txBody>
                    <a:bodyPr/>
                    <a:lstStyle/>
                    <a:p>
                      <a:r>
                        <a:rPr lang="en-US" sz="1050" dirty="0"/>
                        <a:t>Mixed 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Vertical flip, horizontal flip, Gaussian Noise, crop+resize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08149334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r>
                        <a:rPr lang="en-US" sz="1050" dirty="0"/>
                        <a:t>Mixed 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Rotate, perspective shift, adjust sharpness, adjust brightness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7385560"/>
                  </a:ext>
                </a:extLst>
              </a:tr>
              <a:tr h="151892">
                <a:tc>
                  <a:txBody>
                    <a:bodyPr/>
                    <a:lstStyle/>
                    <a:p>
                      <a:r>
                        <a:rPr lang="en-US" sz="1050" dirty="0"/>
                        <a:t>Mixed 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Gaussian blur, rotate, crop+resize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293678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83B06B2-75F5-08B6-0084-61622A62C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7491" y="305508"/>
            <a:ext cx="3441700" cy="171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DBCE92-62C8-60B3-FB9E-4384455013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491" y="2016098"/>
            <a:ext cx="3441700" cy="171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83BD82-3D0A-3180-E858-14D120396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491" y="3726688"/>
            <a:ext cx="34417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346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1326-B352-5F41-A5B6-442B2BC61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341" y="287914"/>
            <a:ext cx="9144000" cy="864092"/>
          </a:xfrm>
        </p:spPr>
        <p:txBody>
          <a:bodyPr/>
          <a:lstStyle/>
          <a:p>
            <a:r>
              <a:rPr lang="en-US" dirty="0"/>
              <a:t>Results – Model Performance</a:t>
            </a:r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EC7813E-DACE-5EE2-F13B-1B0F8117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" y="2148840"/>
            <a:ext cx="3830353" cy="2898394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5EA349B-6066-1AA8-FEE7-FA451AB44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341" y="2148840"/>
            <a:ext cx="3830353" cy="2898394"/>
          </a:xfrm>
          <a:prstGeom prst="rect">
            <a:avLst/>
          </a:prstGeom>
        </p:spPr>
      </p:pic>
      <p:pic>
        <p:nvPicPr>
          <p:cNvPr id="11" name="Picture 1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EDC45DC8-AFFD-26C8-28FC-31EA6C8CF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1544" y="2148780"/>
            <a:ext cx="3830354" cy="28983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69988A2-6E15-B2E8-F4DB-F1189BCF2A1C}"/>
              </a:ext>
            </a:extLst>
          </p:cNvPr>
          <p:cNvSpPr txBox="1"/>
          <p:nvPr/>
        </p:nvSpPr>
        <p:spPr>
          <a:xfrm>
            <a:off x="1273048" y="1890196"/>
            <a:ext cx="152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Unaugmented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F3F1BC-DDAA-A390-CA80-C64EB9C8DE6D}"/>
              </a:ext>
            </a:extLst>
          </p:cNvPr>
          <p:cNvSpPr txBox="1"/>
          <p:nvPr/>
        </p:nvSpPr>
        <p:spPr>
          <a:xfrm>
            <a:off x="5332714" y="1890196"/>
            <a:ext cx="134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Geometric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C97882-9492-51BC-9502-BBB297CB95A7}"/>
              </a:ext>
            </a:extLst>
          </p:cNvPr>
          <p:cNvSpPr txBox="1"/>
          <p:nvPr/>
        </p:nvSpPr>
        <p:spPr>
          <a:xfrm>
            <a:off x="9149142" y="1890136"/>
            <a:ext cx="1344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Geometric 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54C280-F206-25A7-89AC-ED55FD254F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8897" y="5786264"/>
            <a:ext cx="2774920" cy="4030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75C61C-DDA3-F80C-AD55-3A408BEE9F7C}"/>
              </a:ext>
            </a:extLst>
          </p:cNvPr>
          <p:cNvSpPr txBox="1"/>
          <p:nvPr/>
        </p:nvSpPr>
        <p:spPr>
          <a:xfrm>
            <a:off x="867135" y="5047174"/>
            <a:ext cx="2338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Min test loss: 0.58 @ epoch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0121D5-62A7-89C2-9CB8-7BD691F04DB2}"/>
              </a:ext>
            </a:extLst>
          </p:cNvPr>
          <p:cNvSpPr txBox="1"/>
          <p:nvPr/>
        </p:nvSpPr>
        <p:spPr>
          <a:xfrm>
            <a:off x="4835526" y="5054537"/>
            <a:ext cx="2338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Min test loss: 0.59 @ epoch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D9F1CD-E7B7-9765-0CFC-17749B0B65D9}"/>
              </a:ext>
            </a:extLst>
          </p:cNvPr>
          <p:cNvSpPr txBox="1"/>
          <p:nvPr/>
        </p:nvSpPr>
        <p:spPr>
          <a:xfrm>
            <a:off x="8651954" y="5047174"/>
            <a:ext cx="2338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Min test loss: 2.03 @ epoch 2</a:t>
            </a:r>
          </a:p>
        </p:txBody>
      </p:sp>
    </p:spTree>
    <p:extLst>
      <p:ext uri="{BB962C8B-B14F-4D97-AF65-F5344CB8AC3E}">
        <p14:creationId xmlns:p14="http://schemas.microsoft.com/office/powerpoint/2010/main" val="2066321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1326-B352-5F41-A5B6-442B2BC61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341" y="287914"/>
            <a:ext cx="9144000" cy="864092"/>
          </a:xfrm>
        </p:spPr>
        <p:txBody>
          <a:bodyPr/>
          <a:lstStyle/>
          <a:p>
            <a:r>
              <a:rPr lang="en-US" dirty="0"/>
              <a:t>Results – Model Performance</a:t>
            </a:r>
          </a:p>
        </p:txBody>
      </p:sp>
      <p:pic>
        <p:nvPicPr>
          <p:cNvPr id="4" name="Picture 3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4CD46F9-EB7E-A2A1-DED8-6A452D921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58" y="2148840"/>
            <a:ext cx="3830353" cy="2898394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D58233D7-DF2F-02A3-9616-423B54BFB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544" y="2148840"/>
            <a:ext cx="3830353" cy="2898394"/>
          </a:xfrm>
          <a:prstGeom prst="rect">
            <a:avLst/>
          </a:prstGeom>
        </p:spPr>
      </p:pic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8054C0AE-1D41-FEF4-5C7F-FE9D8670E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506" y="2148840"/>
            <a:ext cx="3830353" cy="28983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462B3CE-98F4-DF6C-CDFC-513FEBF2A7A7}"/>
              </a:ext>
            </a:extLst>
          </p:cNvPr>
          <p:cNvSpPr txBox="1"/>
          <p:nvPr/>
        </p:nvSpPr>
        <p:spPr>
          <a:xfrm>
            <a:off x="1273048" y="1890196"/>
            <a:ext cx="152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Unaugmented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E6F267-251B-8158-640C-AA30A37181FE}"/>
              </a:ext>
            </a:extLst>
          </p:cNvPr>
          <p:cNvSpPr txBox="1"/>
          <p:nvPr/>
        </p:nvSpPr>
        <p:spPr>
          <a:xfrm>
            <a:off x="5464204" y="1890136"/>
            <a:ext cx="78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Pixel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494CD3-7461-A013-F6D8-22721CBA7AA0}"/>
              </a:ext>
            </a:extLst>
          </p:cNvPr>
          <p:cNvSpPr txBox="1"/>
          <p:nvPr/>
        </p:nvSpPr>
        <p:spPr>
          <a:xfrm>
            <a:off x="9422936" y="1890136"/>
            <a:ext cx="78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Pixel 2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31A468-7B9C-2BE4-29F6-880F75C4F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8403" y="5788153"/>
            <a:ext cx="3083598" cy="42117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0B7C85-500D-ADCC-155C-FF44763BD5C1}"/>
              </a:ext>
            </a:extLst>
          </p:cNvPr>
          <p:cNvSpPr txBox="1"/>
          <p:nvPr/>
        </p:nvSpPr>
        <p:spPr>
          <a:xfrm>
            <a:off x="867135" y="5047174"/>
            <a:ext cx="2338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Min test loss: 0.58 @ epoch 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182CA1-8147-CFAB-21E2-DCB1B9350773}"/>
              </a:ext>
            </a:extLst>
          </p:cNvPr>
          <p:cNvSpPr txBox="1"/>
          <p:nvPr/>
        </p:nvSpPr>
        <p:spPr>
          <a:xfrm>
            <a:off x="4835526" y="5054537"/>
            <a:ext cx="2338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Min test loss: 0.59 @ epoch 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0D5A64-6CC8-8F6B-9936-37DA950B02DA}"/>
              </a:ext>
            </a:extLst>
          </p:cNvPr>
          <p:cNvSpPr txBox="1"/>
          <p:nvPr/>
        </p:nvSpPr>
        <p:spPr>
          <a:xfrm>
            <a:off x="8651954" y="5047174"/>
            <a:ext cx="2338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Min test loss: 0.58 @ epoch 2</a:t>
            </a:r>
          </a:p>
        </p:txBody>
      </p:sp>
    </p:spTree>
    <p:extLst>
      <p:ext uri="{BB962C8B-B14F-4D97-AF65-F5344CB8AC3E}">
        <p14:creationId xmlns:p14="http://schemas.microsoft.com/office/powerpoint/2010/main" val="867569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1326-B352-5F41-A5B6-442B2BC615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340" y="287914"/>
            <a:ext cx="10345271" cy="864092"/>
          </a:xfrm>
        </p:spPr>
        <p:txBody>
          <a:bodyPr/>
          <a:lstStyle/>
          <a:p>
            <a:r>
              <a:rPr lang="en-US" dirty="0"/>
              <a:t>Results – Model Performance</a:t>
            </a:r>
          </a:p>
        </p:txBody>
      </p:sp>
      <p:pic>
        <p:nvPicPr>
          <p:cNvPr id="5" name="Picture 4" descr="A graph of loss and loss&#10;&#10;Description automatically generated with medium confidence">
            <a:extLst>
              <a:ext uri="{FF2B5EF4-FFF2-40B4-BE49-F238E27FC236}">
                <a16:creationId xmlns:a16="http://schemas.microsoft.com/office/drawing/2014/main" id="{E4822FCA-10DA-8323-DA01-76BA7D148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66" y="2177145"/>
            <a:ext cx="3660022" cy="2769506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E414C67-B5C1-C2E7-CBA1-1CED73704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988" y="2177145"/>
            <a:ext cx="3636292" cy="2813151"/>
          </a:xfrm>
          <a:prstGeom prst="rect">
            <a:avLst/>
          </a:prstGeom>
        </p:spPr>
      </p:pic>
      <p:pic>
        <p:nvPicPr>
          <p:cNvPr id="9" name="Picture 8" descr="A graph of loss and loss&#10;&#10;Description automatically generated">
            <a:extLst>
              <a:ext uri="{FF2B5EF4-FFF2-40B4-BE49-F238E27FC236}">
                <a16:creationId xmlns:a16="http://schemas.microsoft.com/office/drawing/2014/main" id="{51B53185-07C0-45E3-C6A9-A477C5B7B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280" y="2177145"/>
            <a:ext cx="3717702" cy="281315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660DBC-A6BC-A8C3-C587-CCAF1B536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2537" y="5632809"/>
            <a:ext cx="3419463" cy="5847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8B9A62-C4C7-4A01-7F0A-E9CF1C0CAB15}"/>
              </a:ext>
            </a:extLst>
          </p:cNvPr>
          <p:cNvSpPr txBox="1"/>
          <p:nvPr/>
        </p:nvSpPr>
        <p:spPr>
          <a:xfrm>
            <a:off x="1621381" y="1896608"/>
            <a:ext cx="93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39E57-9AFA-25F3-851F-2FD209F9D961}"/>
              </a:ext>
            </a:extLst>
          </p:cNvPr>
          <p:cNvSpPr txBox="1"/>
          <p:nvPr/>
        </p:nvSpPr>
        <p:spPr>
          <a:xfrm>
            <a:off x="5319048" y="1890136"/>
            <a:ext cx="93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35C36D-42B7-5675-1823-8143FFAFB3CD}"/>
              </a:ext>
            </a:extLst>
          </p:cNvPr>
          <p:cNvSpPr txBox="1"/>
          <p:nvPr/>
        </p:nvSpPr>
        <p:spPr>
          <a:xfrm>
            <a:off x="9167583" y="1871232"/>
            <a:ext cx="93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Mixed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0F7514-55D6-0A2F-F21C-65496C23B1F2}"/>
              </a:ext>
            </a:extLst>
          </p:cNvPr>
          <p:cNvSpPr txBox="1"/>
          <p:nvPr/>
        </p:nvSpPr>
        <p:spPr>
          <a:xfrm>
            <a:off x="1040871" y="4964878"/>
            <a:ext cx="2338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Min test loss: 1.50 @ epoch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174FD1-B435-E2EE-1391-44D33B0B5441}"/>
              </a:ext>
            </a:extLst>
          </p:cNvPr>
          <p:cNvSpPr txBox="1"/>
          <p:nvPr/>
        </p:nvSpPr>
        <p:spPr>
          <a:xfrm>
            <a:off x="4778003" y="4962550"/>
            <a:ext cx="2338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Min test loss: 2.31 @ epoch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C11152-1CE7-D693-546D-35D4BA279A7E}"/>
              </a:ext>
            </a:extLst>
          </p:cNvPr>
          <p:cNvSpPr txBox="1"/>
          <p:nvPr/>
        </p:nvSpPr>
        <p:spPr>
          <a:xfrm>
            <a:off x="8515135" y="4962549"/>
            <a:ext cx="2338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Min test loss: 1.03 @ epoch 4</a:t>
            </a:r>
          </a:p>
        </p:txBody>
      </p:sp>
    </p:spTree>
    <p:extLst>
      <p:ext uri="{BB962C8B-B14F-4D97-AF65-F5344CB8AC3E}">
        <p14:creationId xmlns:p14="http://schemas.microsoft.com/office/powerpoint/2010/main" val="1959121946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Content Slide 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Content Slide 6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itle Slid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le Slide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Slid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itle Slide 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ontent Slide 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Content Slid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Content Slide 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Content Slid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1215</Words>
  <Application>Microsoft Macintosh PowerPoint</Application>
  <PresentationFormat>Widescreen</PresentationFormat>
  <Paragraphs>149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Aptos</vt:lpstr>
      <vt:lpstr>Arial</vt:lpstr>
      <vt:lpstr>Calibri</vt:lpstr>
      <vt:lpstr>Calibri Light</vt:lpstr>
      <vt:lpstr>Title Slide 1</vt:lpstr>
      <vt:lpstr>Title Slide 2</vt:lpstr>
      <vt:lpstr>Title Slide 3</vt:lpstr>
      <vt:lpstr>Title Slide 4</vt:lpstr>
      <vt:lpstr>Title Slide 5</vt:lpstr>
      <vt:lpstr>Content Slide 1</vt:lpstr>
      <vt:lpstr>Content Slide 2</vt:lpstr>
      <vt:lpstr>Content Slide 3</vt:lpstr>
      <vt:lpstr>Content Slide 4</vt:lpstr>
      <vt:lpstr>Content Slide 5</vt:lpstr>
      <vt:lpstr>Content Slide 6</vt:lpstr>
      <vt:lpstr>EECS 453 Final Project Presentation</vt:lpstr>
      <vt:lpstr>Problem Definition</vt:lpstr>
      <vt:lpstr>Methods</vt:lpstr>
      <vt:lpstr>Methods – Augmentations </vt:lpstr>
      <vt:lpstr>Methods – The Model</vt:lpstr>
      <vt:lpstr>Methods – Training</vt:lpstr>
      <vt:lpstr>Results – Model Performance</vt:lpstr>
      <vt:lpstr>Results – Model Performance</vt:lpstr>
      <vt:lpstr>Results – Model Performance</vt:lpstr>
      <vt:lpstr>Results – Challenges and Limitations</vt:lpstr>
      <vt:lpstr>Discussion</vt:lpstr>
      <vt:lpstr>Bibliography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Lynch, Joseph</cp:lastModifiedBy>
  <cp:revision>11</cp:revision>
  <dcterms:created xsi:type="dcterms:W3CDTF">2019-11-08T16:47:49Z</dcterms:created>
  <dcterms:modified xsi:type="dcterms:W3CDTF">2024-12-12T14:33:11Z</dcterms:modified>
</cp:coreProperties>
</file>